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jovicevic\Desktop\PREZENTACIJA%2030.%2031.10.2018\&#1058;&#1072;&#1073;&#1077;&#1083;&#1072;%20&#1087;&#1088;&#1080;&#1093;&#1086;&#1076;&#1072;%202018%20-%20&#1089;&#1077;&#1087;&#1090;&#1077;&#1084;&#1073;&#1072;&#1088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sr-Latn-RS"/>
              <a:t>713121</a:t>
            </a:r>
            <a:endParaRPr lang="en-US"/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v>2017</c:v>
          </c:tx>
          <c:spPr>
            <a:ln w="31750">
              <a:solidFill>
                <a:srgbClr val="3399FF"/>
              </a:solidFill>
            </a:ln>
          </c:spPr>
          <c:marker>
            <c:symbol val="square"/>
            <c:size val="5"/>
            <c:spPr>
              <a:solidFill>
                <a:srgbClr val="3399FF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'појединачни рачуни'!$A$4:$A$12</c:f>
              <c:strCache>
                <c:ptCount val="9"/>
                <c:pt idx="0">
                  <c:v>јануар</c:v>
                </c:pt>
                <c:pt idx="1">
                  <c:v>фебруар</c:v>
                </c:pt>
                <c:pt idx="2">
                  <c:v>март</c:v>
                </c:pt>
                <c:pt idx="3">
                  <c:v>април</c:v>
                </c:pt>
                <c:pt idx="4">
                  <c:v>мај</c:v>
                </c:pt>
                <c:pt idx="5">
                  <c:v>јун </c:v>
                </c:pt>
                <c:pt idx="6">
                  <c:v>јул</c:v>
                </c:pt>
                <c:pt idx="7">
                  <c:v>август</c:v>
                </c:pt>
                <c:pt idx="8">
                  <c:v>септембар</c:v>
                </c:pt>
              </c:strCache>
            </c:strRef>
          </c:cat>
          <c:val>
            <c:numRef>
              <c:f>'појединачни рачуни'!$C$4:$C$12</c:f>
              <c:numCache>
                <c:formatCode>#,##0</c:formatCode>
                <c:ptCount val="9"/>
                <c:pt idx="0">
                  <c:v>7409771.2200000007</c:v>
                </c:pt>
                <c:pt idx="1">
                  <c:v>29588554.559999999</c:v>
                </c:pt>
                <c:pt idx="2">
                  <c:v>27613864.82</c:v>
                </c:pt>
                <c:pt idx="3">
                  <c:v>12409846.300000004</c:v>
                </c:pt>
                <c:pt idx="4">
                  <c:v>35357355.93</c:v>
                </c:pt>
                <c:pt idx="5">
                  <c:v>10054840.369999999</c:v>
                </c:pt>
                <c:pt idx="6">
                  <c:v>10661967.369999999</c:v>
                </c:pt>
                <c:pt idx="7">
                  <c:v>30373126.140000001</c:v>
                </c:pt>
                <c:pt idx="8">
                  <c:v>9373290.849999981</c:v>
                </c:pt>
              </c:numCache>
            </c:numRef>
          </c:val>
        </c:ser>
        <c:ser>
          <c:idx val="2"/>
          <c:order val="1"/>
          <c:tx>
            <c:v>2018</c:v>
          </c:tx>
          <c:spPr>
            <a:ln w="31750" cap="rnd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3399FF"/>
                </a:solidFill>
              </a:ln>
            </c:spPr>
          </c:marker>
          <c:cat>
            <c:strRef>
              <c:f>'појединачни рачуни'!$A$4:$A$12</c:f>
              <c:strCache>
                <c:ptCount val="9"/>
                <c:pt idx="0">
                  <c:v>јануар</c:v>
                </c:pt>
                <c:pt idx="1">
                  <c:v>фебруар</c:v>
                </c:pt>
                <c:pt idx="2">
                  <c:v>март</c:v>
                </c:pt>
                <c:pt idx="3">
                  <c:v>април</c:v>
                </c:pt>
                <c:pt idx="4">
                  <c:v>мај</c:v>
                </c:pt>
                <c:pt idx="5">
                  <c:v>јун </c:v>
                </c:pt>
                <c:pt idx="6">
                  <c:v>јул</c:v>
                </c:pt>
                <c:pt idx="7">
                  <c:v>август</c:v>
                </c:pt>
                <c:pt idx="8">
                  <c:v>септембар</c:v>
                </c:pt>
              </c:strCache>
            </c:strRef>
          </c:cat>
          <c:val>
            <c:numRef>
              <c:f>'појединачни рачуни'!$D$4:$D$12</c:f>
              <c:numCache>
                <c:formatCode>#,##0</c:formatCode>
                <c:ptCount val="9"/>
                <c:pt idx="0">
                  <c:v>12095325.199999981</c:v>
                </c:pt>
                <c:pt idx="1">
                  <c:v>27722490.390000001</c:v>
                </c:pt>
                <c:pt idx="2">
                  <c:v>7321489.3599999994</c:v>
                </c:pt>
                <c:pt idx="3">
                  <c:v>21904811.199999999</c:v>
                </c:pt>
                <c:pt idx="4">
                  <c:v>43652044.68</c:v>
                </c:pt>
                <c:pt idx="5">
                  <c:v>10975408.609999985</c:v>
                </c:pt>
                <c:pt idx="6">
                  <c:v>15393128.850000016</c:v>
                </c:pt>
                <c:pt idx="7">
                  <c:v>35284098.220000073</c:v>
                </c:pt>
                <c:pt idx="8">
                  <c:v>14644978.99</c:v>
                </c:pt>
              </c:numCache>
            </c:numRef>
          </c:val>
        </c:ser>
        <c:marker val="1"/>
        <c:axId val="80722176"/>
        <c:axId val="82321792"/>
      </c:lineChart>
      <c:catAx>
        <c:axId val="807221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2321792"/>
        <c:crosses val="autoZero"/>
        <c:auto val="1"/>
        <c:lblAlgn val="ctr"/>
        <c:lblOffset val="100"/>
      </c:catAx>
      <c:valAx>
        <c:axId val="82321792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0722176"/>
        <c:crosses val="autoZero"/>
        <c:crossBetween val="between"/>
      </c:valAx>
    </c:plotArea>
    <c:legend>
      <c:legendPos val="r"/>
      <c:layout/>
    </c:legend>
    <c:plotVisOnly val="1"/>
  </c:chart>
  <c:spPr>
    <a:ln>
      <a:solidFill>
        <a:srgbClr val="FF0000">
          <a:alpha val="47000"/>
        </a:srgbClr>
      </a:solidFill>
    </a:ln>
    <a:effectLst>
      <a:outerShdw blurRad="50800" dist="50800" dir="5400000" algn="ctr" rotWithShape="0">
        <a:schemeClr val="bg1">
          <a:lumMod val="85000"/>
        </a:schemeClr>
      </a:outerShdw>
    </a:effectLst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745B2-CFD6-4876-A52B-43FC710C593E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7378D-274F-4B04-98A6-569B0B39C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7378D-274F-4B04-98A6-569B0B39C4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7378D-274F-4B04-98A6-569B0B39C4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7378D-274F-4B04-98A6-569B0B39C4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7378D-274F-4B04-98A6-569B0B39C4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7378D-274F-4B04-98A6-569B0B39C4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7378D-274F-4B04-98A6-569B0B39C4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7378D-274F-4B04-98A6-569B0B39C4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C7B-5FEE-4E42-9FB0-F767787ED70C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D0EC-3D75-4FF9-9D96-D9F0942B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C7B-5FEE-4E42-9FB0-F767787ED70C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D0EC-3D75-4FF9-9D96-D9F0942B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C7B-5FEE-4E42-9FB0-F767787ED70C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D0EC-3D75-4FF9-9D96-D9F0942B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C7B-5FEE-4E42-9FB0-F767787ED70C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D0EC-3D75-4FF9-9D96-D9F0942B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C7B-5FEE-4E42-9FB0-F767787ED70C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D0EC-3D75-4FF9-9D96-D9F0942B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C7B-5FEE-4E42-9FB0-F767787ED70C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D0EC-3D75-4FF9-9D96-D9F0942B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C7B-5FEE-4E42-9FB0-F767787ED70C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D0EC-3D75-4FF9-9D96-D9F0942B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C7B-5FEE-4E42-9FB0-F767787ED70C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D0EC-3D75-4FF9-9D96-D9F0942B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C7B-5FEE-4E42-9FB0-F767787ED70C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D0EC-3D75-4FF9-9D96-D9F0942B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C7B-5FEE-4E42-9FB0-F767787ED70C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D0EC-3D75-4FF9-9D96-D9F0942B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C7B-5FEE-4E42-9FB0-F767787ED70C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D0EC-3D75-4FF9-9D96-D9F0942B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FC7B-5FEE-4E42-9FB0-F767787ED70C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6D0EC-3D75-4FF9-9D96-D9F0942B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reformaporeza.sombor.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5012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Google Shape;102;p14"/>
          <p:cNvSpPr txBox="1">
            <a:spLocks/>
          </p:cNvSpPr>
          <p:nvPr/>
        </p:nvSpPr>
        <p:spPr>
          <a:xfrm>
            <a:off x="500034" y="4786322"/>
            <a:ext cx="5958513" cy="3806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270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  <a:tabLst/>
              <a:defRPr/>
            </a:pPr>
            <a:r>
              <a:rPr lang="sr-Cyrl-RS" sz="2800" b="1" i="1" dirty="0" smtClean="0">
                <a:solidFill>
                  <a:srgbClr val="FF0000"/>
                </a:solidFill>
                <a:latin typeface="Times New Roman" pitchFamily="18" charset="0"/>
                <a:ea typeface="Open Sans Light"/>
                <a:cs typeface="Times New Roman" pitchFamily="18" charset="0"/>
                <a:sym typeface="Calibri"/>
              </a:rPr>
              <a:t>Порез на имовину и уче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Open Sans Light"/>
                <a:cs typeface="Times New Roman" pitchFamily="18" charset="0"/>
                <a:sym typeface="Open Sans Light"/>
              </a:rPr>
              <a:t>шће грађана</a:t>
            </a:r>
            <a:endParaRPr lang="sr-Cyrl-RS" sz="2800" b="1" i="1" dirty="0" smtClean="0">
              <a:solidFill>
                <a:srgbClr val="FF0000"/>
              </a:solidFill>
              <a:latin typeface="Times New Roman" pitchFamily="18" charset="0"/>
              <a:ea typeface="Open Sans Light"/>
              <a:cs typeface="Times New Roman" pitchFamily="18" charset="0"/>
              <a:sym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357950" y="4143380"/>
          <a:ext cx="2857520" cy="2474595"/>
        </p:xfrm>
        <a:graphic>
          <a:graphicData uri="http://schemas.openxmlformats.org/drawingml/2006/table">
            <a:tbl>
              <a:tblPr/>
              <a:tblGrid>
                <a:gridCol w="1195723"/>
                <a:gridCol w="861434"/>
                <a:gridCol w="800363"/>
              </a:tblGrid>
              <a:tr h="1619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r-Cyrl-RS" sz="1800" b="1" i="1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Буџет ЈЛС за 2018.годину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05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Врста планираног прихода/примања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05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Динара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% структуре у односу на укупан обим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Порески </a:t>
                      </a:r>
                      <a:r>
                        <a:rPr lang="sr-Cyrl-R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приходи </a:t>
                      </a:r>
                      <a:endParaRPr lang="sr-Cyrl-RS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sr-Cyrl-R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864</a:t>
                      </a:r>
                      <a:r>
                        <a:rPr lang="sr-Cyrl-R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lang="sr-Cyrl-R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en-US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57.40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Донације и трансфери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628</a:t>
                      </a:r>
                      <a:r>
                        <a:rPr lang="sr-Cyrl-R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771</a:t>
                      </a:r>
                      <a:r>
                        <a:rPr lang="sr-Cyrl-R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689</a:t>
                      </a:r>
                      <a:endParaRPr lang="en-US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Други приходи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567</a:t>
                      </a:r>
                      <a:r>
                        <a:rPr lang="sr-Cyrl-R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lang="sr-Cyrl-R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en-US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Остали приходи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r>
                        <a:rPr lang="sr-Cyrl-R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734</a:t>
                      </a:r>
                      <a:r>
                        <a:rPr lang="sr-Cyrl-R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089</a:t>
                      </a:r>
                      <a:endParaRPr lang="en-US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Примања од продаје нефинан. имовине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r>
                        <a:rPr lang="sr-Cyrl-R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lang="sr-Cyrl-R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en-US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Примања од задуживања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5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Укупно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sr-Cyrl-RS" sz="105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05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  <a:r>
                        <a:rPr lang="sr-Cyrl-RS" sz="105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05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505</a:t>
                      </a:r>
                      <a:r>
                        <a:rPr lang="sr-Cyrl-RS" sz="105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05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5103674"/>
            <a:ext cx="64293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04800">
              <a:buClr>
                <a:schemeClr val="dk1"/>
              </a:buClr>
              <a:buSzPts val="1200"/>
              <a:buFont typeface="Calibri"/>
              <a:buChar char="❖"/>
            </a:pPr>
            <a:endParaRPr lang="en-US" sz="1900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Calibri"/>
              <a:buChar char="❖"/>
            </a:pPr>
            <a:r>
              <a:rPr lang="sr-Cyrl-RS" sz="19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Град Сомбор – 85.903 становника</a:t>
            </a:r>
            <a:r>
              <a:rPr lang="en-US" sz="19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                           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Calibri"/>
              <a:buChar char="❖"/>
            </a:pPr>
            <a:r>
              <a:rPr lang="ru-RU" sz="19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Буџет Града Сомбора за 2018.г. износи 3,2 млрд. дин.</a:t>
            </a:r>
            <a:endParaRPr lang="en-US" sz="1900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Calibri"/>
              <a:buChar char="❖"/>
            </a:pPr>
            <a:r>
              <a:rPr lang="sr-Cyrl-RS" sz="19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</a:t>
            </a:r>
            <a:r>
              <a:rPr lang="ru-RU" sz="19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риход буџета по глави становника износи 36.550 дин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sz="160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9" name="Google Shape;64;p1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214346" y="0"/>
            <a:ext cx="257176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34" y="785794"/>
            <a:ext cx="928694" cy="8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714744" y="0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304800">
              <a:buClr>
                <a:schemeClr val="dk1"/>
              </a:buClr>
              <a:buSzPts val="1200"/>
              <a:buFont typeface="Calibri"/>
              <a:buChar char="❖"/>
            </a:pPr>
            <a:endParaRPr lang="ru-RU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1371600" lvl="2" indent="-304800">
              <a:buClr>
                <a:schemeClr val="dk1"/>
              </a:buClr>
              <a:buSzPts val="1200"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    </a:t>
            </a:r>
            <a:endParaRPr lang="sr-Latn-RS" sz="2200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>
            <a:normAutofit/>
          </a:bodyPr>
          <a:lstStyle/>
          <a:p>
            <a:pPr marL="228600" marR="0" lvl="2" indent="-228600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tabLst/>
              <a:defRPr/>
            </a:pPr>
            <a:r>
              <a:rPr kumimoji="0" lang="sr-Cyrl-R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sr-Cyrl-R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64;p1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928926" y="214290"/>
            <a:ext cx="257176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6182" y="1071546"/>
            <a:ext cx="857256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642910" y="4857760"/>
            <a:ext cx="7500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</a:pPr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ogle Shape;175;p21"/>
          <p:cNvPicPr preferRelativeResize="0">
            <a:picLocks noGrp="1"/>
          </p:cNvPicPr>
          <p:nvPr>
            <p:ph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214546" y="2571744"/>
            <a:ext cx="1495425" cy="22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567558" y="3244334"/>
            <a:ext cx="3111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760"/>
              </a:spcBef>
              <a:buClr>
                <a:schemeClr val="dk1"/>
              </a:buClr>
              <a:buSzPts val="3800"/>
            </a:pPr>
            <a:r>
              <a:rPr lang="sr-Cyrl-RS" sz="3200" dirty="0" smtClean="0">
                <a:solidFill>
                  <a:schemeClr val="dk1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Хвала на пажњи</a:t>
            </a:r>
            <a:r>
              <a:rPr lang="sr-Cyrl-RS" dirty="0" smtClean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lang="sr-Cyrl-RS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0760" y="5429264"/>
            <a:ext cx="2073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www.sombor.r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6000768"/>
            <a:ext cx="4340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https://reformaporeza.sombor.rs/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r-Latn-RS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sr-Cyrl-RS" sz="22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Предузете активности за унапређење прикупљања</a:t>
            </a:r>
            <a:br>
              <a:rPr lang="sr-Cyrl-RS" sz="22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22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пореза на имовину </a:t>
            </a:r>
            <a:endParaRPr lang="en-US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8115328" cy="4929222"/>
          </a:xfrm>
        </p:spPr>
        <p:txBody>
          <a:bodyPr>
            <a:normAutofit fontScale="92500" lnSpcReduction="20000"/>
          </a:bodyPr>
          <a:lstStyle/>
          <a:p>
            <a:pPr marL="228600" lvl="2" algn="just">
              <a:spcBef>
                <a:spcPts val="900"/>
              </a:spcBef>
              <a:buFont typeface="Wingdings" pitchFamily="2" charset="2"/>
              <a:buChar char="v"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у оквиру пројекта “Реформа пореза на на имовину” ангажовано је 17 пописививача који су, почев од 07. маја 2018.г., обилазили територију  Града Сомбора и вршили попис непокретности физичких лица;</a:t>
            </a:r>
          </a:p>
          <a:p>
            <a:pPr marL="228600" lvl="2" algn="just">
              <a:spcBef>
                <a:spcPts val="900"/>
              </a:spcBef>
              <a:buFont typeface="Wingdings" pitchFamily="2" charset="2"/>
              <a:buChar char="v"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грађани су информисани о почетку пописа, као и о току пописа, објављивањем вести на интернет страници Града као и у локалном недељном листу, информисањем јавности путем учешћа представника ЈЛС у радио и ТВ емисији на наведену тему;</a:t>
            </a:r>
          </a:p>
          <a:p>
            <a:pPr marL="228600" lvl="2" algn="just">
              <a:spcBef>
                <a:spcPts val="900"/>
              </a:spcBef>
              <a:buFont typeface="Wingdings" pitchFamily="2" charset="2"/>
              <a:buChar char="v"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пописивачи су приликом обиласка терена дистрибуирали промотивни материјал, плакате и флајере, којим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се грађани подсећају на обавезу плаћања пореза на имовину и уједно им се указује на бенефите које тиме остварују;  Секретари месних заједница су, такође, ангажовани око постављања промотивних плаката; </a:t>
            </a:r>
          </a:p>
          <a:p>
            <a:pPr marL="228600" lvl="2" algn="just">
              <a:spcBef>
                <a:spcPts val="900"/>
              </a:spcBef>
              <a:buFont typeface="Wingdings" pitchFamily="2" charset="2"/>
              <a:buChar char="v"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Одржане су две јавне трибине на тему израде Акционог плана, прикупљања пореза на имовину и трошења средстава прикупљених по наведеном основу;</a:t>
            </a:r>
          </a:p>
          <a:p>
            <a:pPr marL="228600" lvl="2" algn="just">
              <a:spcBef>
                <a:spcPts val="900"/>
              </a:spcBef>
              <a:buFont typeface="Wingdings" pitchFamily="2" charset="2"/>
              <a:buChar char="v"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Израђена је посебна интернет страница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reformaporeza.sombor.rs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(линк са интернет странице Града) у оквиру које се свакодневно објављују вести везано за наплату и трошење средстава по основу пореза на имовину;</a:t>
            </a:r>
          </a:p>
          <a:p>
            <a:pPr marL="228600" lvl="2" algn="just">
              <a:spcBef>
                <a:spcPts val="900"/>
              </a:spcBef>
              <a:buFont typeface="Wingdings" pitchFamily="2" charset="2"/>
              <a:buChar char="v"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пре сваког квартала Одељење ЛПА објављује обавештење, којим се грађани подсећају на рок доспећа наредне рате пореза на имовину, на интернет страници Града и у локалном недељном листу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900"/>
              </a:spcBef>
            </a:pPr>
            <a:endParaRPr lang="en-US" sz="1500" dirty="0"/>
          </a:p>
        </p:txBody>
      </p:sp>
      <p:pic>
        <p:nvPicPr>
          <p:cNvPr id="4" name="Google Shape;64;p1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214346" y="0"/>
            <a:ext cx="257176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34" y="785794"/>
            <a:ext cx="857256" cy="78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>
            <a:normAutofit/>
          </a:bodyPr>
          <a:lstStyle/>
          <a:p>
            <a:pPr marL="228600" marR="0" lvl="2" indent="-228600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tabLst/>
              <a:defRPr/>
            </a:pP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r-Latn-RS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kumimoji="0" lang="sr-Cyrl-R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Резултати неколико месеци након почетка пописа</a:t>
            </a:r>
            <a:br>
              <a:rPr kumimoji="0" lang="sr-Cyrl-R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00174"/>
            <a:ext cx="8043890" cy="5072098"/>
          </a:xfrm>
        </p:spPr>
        <p:txBody>
          <a:bodyPr numCol="2">
            <a:normAutofit/>
          </a:bodyPr>
          <a:lstStyle/>
          <a:p>
            <a:pPr marL="342900" lvl="2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Наплаћени приходи по основу пореза на имовину физичких лица у периоду јануар – септембар 2018.г. већи су у односу на исти период претходне године за 16,1 мил.дин. (уз просечни месечни раст од </a:t>
            </a:r>
            <a:r>
              <a:rPr lang="sr-Latn-RS" sz="1700" dirty="0" smtClean="0">
                <a:latin typeface="Times New Roman" pitchFamily="18" charset="0"/>
                <a:cs typeface="Times New Roman" pitchFamily="18" charset="0"/>
              </a:rPr>
              <a:t>око </a:t>
            </a: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4 мил.дин.) . </a:t>
            </a:r>
            <a:endParaRPr lang="sr-Latn-R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У периоду јануар – мај приходи су остварени на прошлогодишњем нивоу, док су у периоду  јун – септембар остварени на знатно вишем новоу, посматрано у односу на исти месец претходне године.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1400" dirty="0"/>
          </a:p>
        </p:txBody>
      </p:sp>
      <p:pic>
        <p:nvPicPr>
          <p:cNvPr id="4" name="Google Shape;64;p10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-214346" y="0"/>
            <a:ext cx="257176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34" y="785794"/>
            <a:ext cx="857256" cy="7858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/>
          <p:cNvGraphicFramePr/>
          <p:nvPr/>
        </p:nvGraphicFramePr>
        <p:xfrm>
          <a:off x="1142976" y="4786322"/>
          <a:ext cx="7143800" cy="186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86314" y="1285861"/>
          <a:ext cx="4143405" cy="29766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77341"/>
                <a:gridCol w="826548"/>
                <a:gridCol w="801946"/>
                <a:gridCol w="935624"/>
                <a:gridCol w="801946"/>
              </a:tblGrid>
              <a:tr h="571271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200" b="0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Наплаћени </a:t>
                      </a:r>
                      <a:r>
                        <a:rPr lang="sr-Cyrl-RS" sz="1200" b="0" i="0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приход по основу пореза на имовину обвезника који не воде пословне књиге - уплатни рачун 713121 - ЈАНУАР - СЕПТЕМБАР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sr-Cyrl-RS" sz="1200" b="0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        у </a:t>
                      </a:r>
                      <a:r>
                        <a:rPr lang="sr-Cyrl-RS" sz="1200" b="0" i="0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динарима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0505">
                            <a:tint val="66000"/>
                            <a:satMod val="160000"/>
                          </a:srgbClr>
                        </a:gs>
                        <a:gs pos="50000">
                          <a:srgbClr val="FF0505">
                            <a:tint val="44500"/>
                            <a:satMod val="160000"/>
                          </a:srgbClr>
                        </a:gs>
                        <a:gs pos="100000">
                          <a:srgbClr val="FF05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731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1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година/ месец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1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2016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1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2017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1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2018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1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Увећање 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8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2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3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(4=3-2)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7899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јануар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7.688.404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7.409.771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12.095.325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100" b="0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316.769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90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фебруар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27.760.086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29.588.555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27.722.490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90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март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10.969.216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27.613.865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7.321.489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90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април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6.787.370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12.409.846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21.904.811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90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мај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49.025.450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35.357.356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43.652.045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90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јун 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12.923.718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10.054.840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10.975.409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920.568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 flip="none" rotWithShape="1">
                      <a:gsLst>
                        <a:gs pos="0">
                          <a:srgbClr val="FF0505">
                            <a:tint val="66000"/>
                            <a:satMod val="160000"/>
                          </a:srgbClr>
                        </a:gs>
                        <a:gs pos="50000">
                          <a:srgbClr val="FF0505">
                            <a:tint val="44500"/>
                            <a:satMod val="160000"/>
                          </a:srgbClr>
                        </a:gs>
                        <a:gs pos="100000">
                          <a:srgbClr val="FF0505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1490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јул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11.122.493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10.661.967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15.393.129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4.731.161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 flip="none" rotWithShape="1">
                      <a:gsLst>
                        <a:gs pos="0">
                          <a:srgbClr val="FF0505">
                            <a:tint val="66000"/>
                            <a:satMod val="160000"/>
                          </a:srgbClr>
                        </a:gs>
                        <a:gs pos="50000">
                          <a:srgbClr val="FF0505">
                            <a:tint val="44500"/>
                            <a:satMod val="160000"/>
                          </a:srgbClr>
                        </a:gs>
                        <a:gs pos="100000">
                          <a:srgbClr val="FF0505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1490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август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34.217.228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30.373.126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35.284.098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4.910.972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 flip="none" rotWithShape="1">
                      <a:gsLst>
                        <a:gs pos="0">
                          <a:srgbClr val="FF0505">
                            <a:tint val="66000"/>
                            <a:satMod val="160000"/>
                          </a:srgbClr>
                        </a:gs>
                        <a:gs pos="50000">
                          <a:srgbClr val="FF0505">
                            <a:tint val="44500"/>
                            <a:satMod val="160000"/>
                          </a:srgbClr>
                        </a:gs>
                        <a:gs pos="100000">
                          <a:srgbClr val="FF0505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1490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септембар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11.424.052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9.373.291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14.644.979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0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5.271.688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 flip="none" rotWithShape="1">
                      <a:gsLst>
                        <a:gs pos="0">
                          <a:srgbClr val="FF0505">
                            <a:tint val="66000"/>
                            <a:satMod val="160000"/>
                          </a:srgbClr>
                        </a:gs>
                        <a:gs pos="50000">
                          <a:srgbClr val="FF0505">
                            <a:tint val="44500"/>
                            <a:satMod val="160000"/>
                          </a:srgbClr>
                        </a:gs>
                        <a:gs pos="100000">
                          <a:srgbClr val="FF0505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856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1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Укупно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1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171.918.017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1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172.842.618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1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188.993.776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100" b="1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16.151.158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 flip="none" rotWithShape="1">
                      <a:gsLst>
                        <a:gs pos="0">
                          <a:srgbClr val="FF0505">
                            <a:tint val="66000"/>
                            <a:satMod val="160000"/>
                          </a:srgbClr>
                        </a:gs>
                        <a:gs pos="50000">
                          <a:srgbClr val="FF0505">
                            <a:tint val="44500"/>
                            <a:satMod val="160000"/>
                          </a:srgbClr>
                        </a:gs>
                        <a:gs pos="100000">
                          <a:srgbClr val="FF0505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4;p1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214346" y="0"/>
            <a:ext cx="2571768" cy="8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642918"/>
            <a:ext cx="6929454" cy="774720"/>
          </a:xfrm>
        </p:spPr>
        <p:txBody>
          <a:bodyPr>
            <a:normAutofit fontScale="90000"/>
          </a:bodyPr>
          <a:lstStyle/>
          <a:p>
            <a:pPr marL="228600" lvl="2" indent="-228600" algn="ctr" rtl="0">
              <a:defRPr/>
            </a:pPr>
            <a:r>
              <a:rPr kumimoji="0" lang="sr-Cyrl-R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sr-Cyrl-R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sr-Cyrl-R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sr-Cyrl-R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оквиру пројекта “Партиципативно буџетирање 2019”, који се већ четврту годину реализује у Граду Сомбору, грађани ће одлучивати о трошењу средстава прикупљених и по основу пореза на имовину</a:t>
            </a:r>
            <a:r>
              <a:rPr lang="sr-Cyrl-R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b="1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810" y="1643050"/>
            <a:ext cx="4471990" cy="5357826"/>
          </a:xfrm>
        </p:spPr>
        <p:txBody>
          <a:bodyPr numCol="1">
            <a:normAutofit fontScale="32500" lnSpcReduction="20000"/>
          </a:bodyPr>
          <a:lstStyle/>
          <a:p>
            <a:pPr lvl="0" algn="just"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sr-Cyrl-RS" sz="4600" b="1" dirty="0" smtClean="0">
                <a:latin typeface="Times New Roman" pitchFamily="18" charset="0"/>
                <a:cs typeface="Times New Roman" pitchFamily="18" charset="0"/>
              </a:rPr>
              <a:t>Анкета</a:t>
            </a:r>
            <a:r>
              <a:rPr lang="sr-Cyrl-RS" sz="4600" dirty="0" smtClean="0">
                <a:latin typeface="Times New Roman" pitchFamily="18" charset="0"/>
                <a:cs typeface="Times New Roman" pitchFamily="18" charset="0"/>
              </a:rPr>
              <a:t> – анкетни листићи се дистрибуирају уз рачун за комуналне услуге у  два наврата (2 круга гласања).  У првом кругу, грађанима су достављени анкетни листићи са празним пољима,  како би грађани предложили пројекат који је од значаја за њих.  </a:t>
            </a:r>
          </a:p>
          <a:p>
            <a:pPr lvl="0" algn="just"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sr-Cyrl-RS" sz="4600" b="1" dirty="0" smtClean="0">
                <a:latin typeface="Times New Roman" pitchFamily="18" charset="0"/>
                <a:cs typeface="Times New Roman" pitchFamily="18" charset="0"/>
              </a:rPr>
              <a:t>Гласање</a:t>
            </a:r>
            <a:r>
              <a:rPr lang="sr-Cyrl-RS" sz="4600" dirty="0" smtClean="0">
                <a:latin typeface="Times New Roman" pitchFamily="18" charset="0"/>
                <a:cs typeface="Times New Roman" pitchFamily="18" charset="0"/>
              </a:rPr>
              <a:t> – По завршетку првог круга (од 10. до 20. октобра), на основу прегледаних листића, израдиће се анкетни листићи са 5 идеја које су грађани највише пута предложили. На тај начин, грађани ће бити у прилици да, у другом кругу, гласају за неки од понуђених предлога.  </a:t>
            </a:r>
            <a:endParaRPr lang="sr-Latn-RS" sz="4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sr-Cyrl-RS" sz="4600" b="1" dirty="0" smtClean="0">
                <a:latin typeface="Times New Roman" pitchFamily="18" charset="0"/>
                <a:cs typeface="Times New Roman" pitchFamily="18" charset="0"/>
              </a:rPr>
              <a:t>Прикупљање предлога </a:t>
            </a:r>
            <a:r>
              <a:rPr lang="sr-Cyrl-RS" sz="4600" dirty="0" smtClean="0">
                <a:latin typeface="Times New Roman" pitchFamily="18" charset="0"/>
                <a:cs typeface="Times New Roman" pitchFamily="18" charset="0"/>
              </a:rPr>
              <a:t>- Листићи се предају у означене кутије, постављене у Градском услужном центру,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Дому пензионера, Дому за негу старих лица, као и у месним заједницама које су за тим исказале потребу. </a:t>
            </a:r>
            <a:r>
              <a:rPr lang="sr-Cyrl-RS" sz="4600" dirty="0" smtClean="0">
                <a:latin typeface="Times New Roman" pitchFamily="18" charset="0"/>
                <a:cs typeface="Times New Roman" pitchFamily="18" charset="0"/>
              </a:rPr>
              <a:t>На овим локацијама доступни су и додатни листићи. У 2. кругу гласања, осим прикупљања листића путем кутија, организоваће се и гласање на пунктовима у центру града.</a:t>
            </a:r>
          </a:p>
          <a:p>
            <a:pPr lvl="0" algn="just"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sr-Cyrl-RS" sz="4600" dirty="0" smtClean="0">
                <a:latin typeface="Times New Roman" pitchFamily="18" charset="0"/>
                <a:cs typeface="Times New Roman" pitchFamily="18" charset="0"/>
              </a:rPr>
              <a:t>Прикупљање предлога, и гласање за исте омогућено је и попуњавањем анкетног листића на интернет страници Града.  </a:t>
            </a:r>
            <a:endParaRPr lang="en-US" sz="4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1400" dirty="0"/>
          </a:p>
        </p:txBody>
      </p:sp>
      <p:pic>
        <p:nvPicPr>
          <p:cNvPr id="5" name="Google Shape;6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34" y="785794"/>
            <a:ext cx="857256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81228" y="142852"/>
            <a:ext cx="6562772" cy="787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2" indent="-228600">
              <a:spcBef>
                <a:spcPts val="50"/>
              </a:spcBef>
            </a:pPr>
            <a:r>
              <a:rPr kumimoji="0" lang="sr-Latn-R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sr-Latn-R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r>
              <a:rPr lang="sr-Cyrl-RS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Активности везане за трошење прикупљених средстава</a:t>
            </a:r>
          </a:p>
          <a:p>
            <a:pPr marL="228600" marR="0" lvl="2" indent="-228600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" descr="C:\Users\bjovicevic\Desktop\PREZENTACIJA 30. 31.10.2018\PRVA-STRANA-UPITNIKA-ZA-PREDLOG-PROJEKTA-1.jpg"/>
          <p:cNvPicPr>
            <a:picLocks noChangeAspect="1" noChangeArrowheads="1"/>
          </p:cNvPicPr>
          <p:nvPr/>
        </p:nvPicPr>
        <p:blipFill>
          <a:blip r:embed="rId5">
            <a:lum bright="-8000"/>
          </a:blip>
          <a:srcRect/>
          <a:stretch>
            <a:fillRect/>
          </a:stretch>
        </p:blipFill>
        <p:spPr bwMode="auto">
          <a:xfrm>
            <a:off x="142672" y="1571612"/>
            <a:ext cx="4072138" cy="51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>
            <a:normAutofit/>
          </a:bodyPr>
          <a:lstStyle/>
          <a:p>
            <a:pPr marL="228600" marR="0" lvl="2" indent="-228600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tabLst/>
              <a:defRPr/>
            </a:pPr>
            <a:r>
              <a:rPr kumimoji="0" lang="sr-Cyrl-R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sr-Cyrl-R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57232"/>
            <a:ext cx="8186766" cy="6000768"/>
          </a:xfrm>
        </p:spPr>
        <p:txBody>
          <a:bodyPr numCol="1">
            <a:normAutofit lnSpcReduction="10000"/>
          </a:bodyPr>
          <a:lstStyle/>
          <a:p>
            <a:pPr lvl="0" algn="ctr">
              <a:buNone/>
            </a:pP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Ко из ЛС је задужен за процес?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Font typeface="Wingdings" pitchFamily="2" charset="2"/>
              <a:buChar char="v"/>
            </a:pPr>
            <a:endParaRPr lang="sr-Cyrl-RS" sz="1400" dirty="0" smtClean="0"/>
          </a:p>
          <a:p>
            <a:pPr>
              <a:buSzPct val="100000"/>
              <a:buFont typeface="Wingdings" pitchFamily="2" charset="2"/>
              <a:buChar char="v"/>
            </a:pPr>
            <a:endParaRPr lang="sr-Cyrl-RS" sz="1400" dirty="0" smtClean="0"/>
          </a:p>
          <a:p>
            <a:pPr>
              <a:buSzPct val="100000"/>
              <a:buFont typeface="Wingdings" pitchFamily="2" charset="2"/>
              <a:buChar char="v"/>
            </a:pPr>
            <a:endParaRPr lang="sr-Cyrl-RS" sz="1400" dirty="0" smtClean="0"/>
          </a:p>
          <a:p>
            <a:pPr>
              <a:buSzPct val="100000"/>
              <a:buFont typeface="Wingdings" pitchFamily="2" charset="2"/>
              <a:buChar char="v"/>
            </a:pPr>
            <a:endParaRPr lang="sr-Cyrl-RS" sz="1400" dirty="0" smtClean="0"/>
          </a:p>
          <a:p>
            <a:pPr>
              <a:buSzPct val="100000"/>
              <a:buFont typeface="Wingdings" pitchFamily="2" charset="2"/>
              <a:buChar char="v"/>
            </a:pPr>
            <a:endParaRPr lang="sr-Cyrl-RS" sz="1400" dirty="0" smtClean="0"/>
          </a:p>
          <a:p>
            <a:pPr algn="ctr">
              <a:buSzPct val="100000"/>
              <a:buNone/>
            </a:pPr>
            <a:endParaRPr lang="sr-Latn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  <a:buSzPct val="100000"/>
              <a:buNone/>
            </a:pPr>
            <a:endParaRPr lang="sr-Cyrl-R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900"/>
              </a:spcBef>
              <a:buSzPct val="100000"/>
              <a:buNone/>
            </a:pP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Ко из цивилног сектора је укључен у процес и у којој фази?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900"/>
              </a:spcBef>
              <a:buSzPct val="100000"/>
              <a:buFont typeface="Wingdings" pitchFamily="2" charset="2"/>
              <a:buChar char="v"/>
            </a:pP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Прва јавна трибина са НВО сектором и заинтересованим грађанима одржана је у току израде Акционог плана за укључивање грађана у процес доношења одлука о трошењу средстава прикупљених по основу пореза на имовину. У оквиру наведене трибине, присутни су упознати такође и са обавезом плаћања пореза на имовину као и са активностима у оквиру Пројекта “Реформа пореза на имовину”. </a:t>
            </a:r>
          </a:p>
          <a:p>
            <a:pPr algn="just">
              <a:spcBef>
                <a:spcPts val="900"/>
              </a:spcBef>
              <a:buSzPct val="100000"/>
              <a:buFont typeface="Wingdings" pitchFamily="2" charset="2"/>
              <a:buChar char="v"/>
            </a:pP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Друга јавна трибина организована је када су припремљени анкетни листићи. Сви састанци Радне групе су отворени за јавност и на тај начин се могу укључити сви заинтересовани.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900"/>
              </a:spcBef>
              <a:buNone/>
            </a:pP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Како су грађани анимирани да учествују?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900"/>
              </a:spcBef>
              <a:buSzPct val="100000"/>
              <a:buFont typeface="Wingdings" pitchFamily="2" charset="2"/>
              <a:buChar char="v"/>
            </a:pP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Постављањем на интернет страници Града и у локалном недељном листу обавештења о обавези плаћања пореза, најавама предстојећих трибина и позивима за учешће на истима, позивима за анкетирање и гласање.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64;p1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214346" y="0"/>
            <a:ext cx="2571768" cy="8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57422" y="214290"/>
            <a:ext cx="6562772" cy="787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28600" lvl="2" indent="-228600">
              <a:spcBef>
                <a:spcPts val="50"/>
              </a:spcBef>
            </a:pPr>
            <a:r>
              <a:rPr kumimoji="0" lang="sr-Latn-RS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sr-Latn-RS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Улога ЛС, ОЦД и медија у прикупљању пореза на имовину и предлозима за трошење средстава </a:t>
            </a:r>
          </a:p>
          <a:p>
            <a:pPr marL="228600" lvl="2" indent="-228600">
              <a:spcBef>
                <a:spcPts val="50"/>
              </a:spcBef>
            </a:pPr>
            <a:endParaRPr lang="sr-Cyrl-RS" sz="19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28600" marR="0" lvl="2" indent="-228600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2844" y="1214422"/>
            <a:ext cx="4374426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FF050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latin typeface="Times New Roman" pitchFamily="18" charset="0"/>
                <a:cs typeface="Times New Roman" pitchFamily="18" charset="0"/>
              </a:rPr>
              <a:t>Тим за реализацију, праћење, имплементацију и извештавање у оквиру Програма “Реформа пореза на имовину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ctr"/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Координатор: Начелник Одељења ЛПА</a:t>
            </a:r>
          </a:p>
          <a:p>
            <a:pPr algn="ctr"/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Чланови: запослени у Одељењу ЛПА</a:t>
            </a:r>
          </a:p>
          <a:p>
            <a:pPr algn="ctr"/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Задаци: израда плана обиласка терена и праћења учинака, обука и сарадња са пописивачима, преглед и обрада поднетих пореских пријава и подношење извештаја о постигнутим резултатима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14876" y="1214422"/>
            <a:ext cx="4374000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FF050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latin typeface="Times New Roman" pitchFamily="18" charset="0"/>
                <a:cs typeface="Times New Roman" pitchFamily="18" charset="0"/>
              </a:rPr>
              <a:t>Радна група за реализацију Акционог плана за укључивање грађана у процес доношења одлука о трошењу средстава прикупљених по основу пореза на имовину</a:t>
            </a:r>
          </a:p>
          <a:p>
            <a:pPr algn="ctr"/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Председник: Члан Градског већа за област финансија </a:t>
            </a:r>
          </a:p>
          <a:p>
            <a:pPr algn="ctr"/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Чланови: запослени из различитих Одељења Градске управе</a:t>
            </a:r>
          </a:p>
          <a:p>
            <a:pPr algn="ctr"/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Задаци: </a:t>
            </a:r>
            <a:r>
              <a:rPr lang="sr-Latn-RS" sz="1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припрема анкетних листића, сарадња </a:t>
            </a:r>
            <a:r>
              <a:rPr lang="sr-Cyrl-RS" sz="1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sr-Latn-RS" sz="1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обилазак МЗ, разговор са заинтересованим грађанима, припрема вести и сарадња са медијима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>
            <a:normAutofit/>
          </a:bodyPr>
          <a:lstStyle/>
          <a:p>
            <a:pPr marL="228600" marR="0" lvl="2" indent="-228600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tabLst/>
              <a:defRPr/>
            </a:pPr>
            <a:r>
              <a:rPr kumimoji="0" lang="sr-Cyrl-R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sr-Cyrl-R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186766" cy="5000660"/>
          </a:xfrm>
        </p:spPr>
        <p:txBody>
          <a:bodyPr numCol="1">
            <a:normAutofit/>
          </a:bodyPr>
          <a:lstStyle/>
          <a:p>
            <a:pPr algn="just">
              <a:spcBef>
                <a:spcPts val="900"/>
              </a:spcBef>
              <a:buSzPct val="100000"/>
              <a:buFont typeface="Wingdings" pitchFamily="2" charset="2"/>
              <a:buChar char="v"/>
            </a:pPr>
            <a:r>
              <a:rPr lang="sr-Cyrl-R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Недовољна ажурност постојеће базе података у смислу података о пребивалишту пореских обвезника, датуму смрти пореских обвезника, подацима везаним за обавезно социјално осигурање и слично;</a:t>
            </a:r>
          </a:p>
          <a:p>
            <a:pPr algn="just">
              <a:spcBef>
                <a:spcPts val="900"/>
              </a:spcBef>
              <a:buSzPct val="100000"/>
              <a:buFont typeface="Wingdings" pitchFamily="2" charset="2"/>
              <a:buChar char="v"/>
            </a:pPr>
            <a:r>
              <a:rPr lang="sr-Cyrl-R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Избегавање пријављивања имовине и промена на истој од стране извесног броја пореских обвезника на једној страни и недовољан број запослених у пореској администрацији који би у поступцима пореске контроле утврдили пореску обавезу свим лицима код којих је ово случај;</a:t>
            </a:r>
          </a:p>
          <a:p>
            <a:pPr algn="just">
              <a:spcBef>
                <a:spcPts val="900"/>
              </a:spcBef>
              <a:buSzPct val="100000"/>
              <a:buFont typeface="Wingdings" pitchFamily="2" charset="2"/>
              <a:buChar char="v"/>
            </a:pP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Пореске пријаве за правна лица су комплексне и обимне, чиме је додатно отежан посао њихове контроле.</a:t>
            </a:r>
          </a:p>
          <a:p>
            <a:pPr algn="just">
              <a:spcBef>
                <a:spcPts val="900"/>
              </a:spcBef>
              <a:buSzPct val="100000"/>
              <a:buFont typeface="Wingdings" pitchFamily="2" charset="2"/>
              <a:buChar char="v"/>
            </a:pP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Недовољна пореска способност пореских обвезника.</a:t>
            </a:r>
            <a:r>
              <a:rPr lang="sr-Cyrl-RS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17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900"/>
              </a:spcBef>
              <a:buSzPct val="100000"/>
              <a:buNone/>
            </a:pPr>
            <a:r>
              <a:rPr lang="sr-Cyrl-R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Изазови у консултовању грађана о трошењу прикупљених средстава</a:t>
            </a:r>
            <a:endParaRPr lang="sr-Latn-RS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900"/>
              </a:spcBef>
              <a:buSzPct val="100000"/>
              <a:buFont typeface="Wingdings" pitchFamily="2" charset="2"/>
              <a:buChar char="v"/>
            </a:pP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Незаинтересованост грађана да се укључе у процес консултовања о начину трошења прикупљених средстава;</a:t>
            </a:r>
          </a:p>
          <a:p>
            <a:pPr algn="just">
              <a:spcBef>
                <a:spcPts val="900"/>
              </a:spcBef>
              <a:buSzPct val="100000"/>
              <a:buFont typeface="Wingdings" pitchFamily="2" charset="2"/>
              <a:buChar char="v"/>
            </a:pP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Недовољна едукованост грађана о значају плаћања пореза на имовину и могућностима да се утиче на расподелу средстава прикупљених по основу пореза на имовину. </a:t>
            </a:r>
          </a:p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</a:pPr>
            <a:endParaRPr lang="sr-Latn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</a:pPr>
            <a:endParaRPr lang="sr-Latn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</a:pP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Font typeface="Wingdings" pitchFamily="2" charset="2"/>
              <a:buChar char="v"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Font typeface="Wingdings" pitchFamily="2" charset="2"/>
              <a:buChar char="v"/>
            </a:pPr>
            <a:endParaRPr lang="sr-Cyrl-RS" sz="1400" dirty="0" smtClean="0"/>
          </a:p>
          <a:p>
            <a:pPr>
              <a:buSzPct val="100000"/>
              <a:buNone/>
            </a:pPr>
            <a:endParaRPr lang="sr-Cyrl-RS" sz="1400" dirty="0" smtClean="0"/>
          </a:p>
          <a:p>
            <a:pPr algn="ctr">
              <a:buSzPct val="100000"/>
              <a:buNone/>
            </a:pPr>
            <a:endParaRPr lang="sr-Latn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64;p1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214346" y="0"/>
            <a:ext cx="257176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34" y="785794"/>
            <a:ext cx="857256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00232" y="1357298"/>
            <a:ext cx="6562772" cy="787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2" indent="-228600">
              <a:spcBef>
                <a:spcPts val="50"/>
              </a:spcBef>
            </a:pPr>
            <a:r>
              <a:rPr kumimoji="0" lang="sr-Latn-RS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sr-Latn-RS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Изазови у прикупљању пореза на имовину </a:t>
            </a:r>
          </a:p>
          <a:p>
            <a:pPr marL="228600" lvl="2" indent="-228600">
              <a:spcBef>
                <a:spcPts val="50"/>
              </a:spcBef>
            </a:pPr>
            <a:endParaRPr lang="ru-RU" sz="17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2" indent="-228600">
              <a:spcBef>
                <a:spcPts val="50"/>
              </a:spcBef>
            </a:pPr>
            <a:endParaRPr lang="sr-Cyrl-RS" sz="19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28600" marR="0" lvl="2" indent="-228600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2910" y="4857760"/>
            <a:ext cx="7500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</a:pPr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>
            <a:normAutofit/>
          </a:bodyPr>
          <a:lstStyle/>
          <a:p>
            <a:pPr marL="228600" marR="0" lvl="2" indent="-228600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tabLst/>
              <a:defRPr/>
            </a:pPr>
            <a:r>
              <a:rPr kumimoji="0" lang="sr-Cyrl-R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sr-Cyrl-R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285992"/>
            <a:ext cx="8186766" cy="3929090"/>
          </a:xfrm>
        </p:spPr>
        <p:txBody>
          <a:bodyPr numCol="1">
            <a:normAutofit/>
          </a:bodyPr>
          <a:lstStyle/>
          <a:p>
            <a:pPr marL="432000" algn="just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Локалн</a:t>
            </a:r>
            <a:r>
              <a:rPr lang="sr-Cyrl-R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ој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пореск</a:t>
            </a:r>
            <a:r>
              <a:rPr lang="sr-Cyrl-R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ој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администрациј</a:t>
            </a:r>
            <a:r>
              <a:rPr lang="sr-Cyrl-R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и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омогућити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приступ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свим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подацима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релевантним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за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утврђивање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и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наплату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пореза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(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подацима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о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пребивалишту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датуму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смрти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посладавцу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пореских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обвезника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и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друго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);</a:t>
            </a:r>
          </a:p>
          <a:p>
            <a:pPr marL="432000" algn="just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Омогућити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да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се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службеној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дужности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непосредним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одлучивањем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без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претходног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изјашњавања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обвезника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може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утврдити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пореска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обавеза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када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надлежни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орган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располаже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подацима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од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значаја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за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постојање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пореске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обавезе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;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То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значи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да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би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Катастар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непокретности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поред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постојећих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података</a:t>
            </a:r>
            <a:r>
              <a:rPr lang="sr-Latn-R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,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требао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да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садржи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и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тачан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податак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о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години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изградње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односно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години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реконструкције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објеката</a:t>
            </a:r>
            <a:r>
              <a:rPr lang="sr-Latn-R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;</a:t>
            </a:r>
            <a:endParaRPr lang="en-US" sz="1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  <a:p>
            <a:pPr marL="432000" algn="just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Увођењем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електронског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подношења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пореских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пријава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за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правна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лица</a:t>
            </a:r>
            <a:r>
              <a:rPr lang="sr-Cyrl-R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,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посао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контроле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наведених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пријава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биће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знатно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олакшан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. 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	</a:t>
            </a:r>
          </a:p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</a:pPr>
            <a:endParaRPr lang="sr-Latn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</a:pPr>
            <a:endParaRPr lang="sr-Latn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</a:pP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Font typeface="Wingdings" pitchFamily="2" charset="2"/>
              <a:buChar char="v"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Font typeface="Wingdings" pitchFamily="2" charset="2"/>
              <a:buChar char="v"/>
            </a:pPr>
            <a:endParaRPr lang="sr-Cyrl-RS" sz="1400" dirty="0" smtClean="0"/>
          </a:p>
          <a:p>
            <a:pPr>
              <a:buSzPct val="100000"/>
              <a:buNone/>
            </a:pPr>
            <a:endParaRPr lang="sr-Cyrl-RS" sz="1400" dirty="0" smtClean="0"/>
          </a:p>
          <a:p>
            <a:pPr algn="ctr">
              <a:buSzPct val="100000"/>
              <a:buNone/>
            </a:pPr>
            <a:endParaRPr lang="sr-Latn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0232" y="714356"/>
            <a:ext cx="6562772" cy="1787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2" indent="-228600" algn="ctr">
              <a:spcBef>
                <a:spcPts val="50"/>
              </a:spcBef>
            </a:pPr>
            <a:r>
              <a:rPr kumimoji="0" lang="sr-Latn-RS" sz="24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sr-Latn-RS" sz="24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sr-Latn-RS" sz="240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lvl="2" indent="-228600" algn="ctr">
              <a:spcBef>
                <a:spcPts val="50"/>
              </a:spcBef>
            </a:pP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Предлози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за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превазилажење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изазова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у прикупљању пореза на имовину </a:t>
            </a:r>
            <a:endParaRPr lang="en-US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  <a:p>
            <a:pPr marL="228600" lvl="2" indent="-228600">
              <a:spcBef>
                <a:spcPts val="50"/>
              </a:spcBef>
            </a:pP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2" indent="-228600">
              <a:spcBef>
                <a:spcPts val="50"/>
              </a:spcBef>
            </a:pPr>
            <a:endParaRPr lang="ru-RU" sz="17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2" indent="-228600">
              <a:spcBef>
                <a:spcPts val="50"/>
              </a:spcBef>
            </a:pPr>
            <a:endParaRPr lang="sr-Cyrl-RS" sz="19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28600" marR="0" lvl="2" indent="-228600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2910" y="4857760"/>
            <a:ext cx="7500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</a:pPr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Google Shape;64;p1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214346" y="0"/>
            <a:ext cx="257176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34" y="785794"/>
            <a:ext cx="857256" cy="78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>
            <a:normAutofit/>
          </a:bodyPr>
          <a:lstStyle/>
          <a:p>
            <a:pPr marL="228600" marR="0" lvl="2" indent="-228600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tabLst/>
              <a:defRPr/>
            </a:pPr>
            <a:r>
              <a:rPr kumimoji="0" lang="sr-Cyrl-R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sr-Cyrl-R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5143536"/>
          </a:xfrm>
        </p:spPr>
        <p:txBody>
          <a:bodyPr numCol="1">
            <a:normAutofit fontScale="92500" lnSpcReduction="20000"/>
          </a:bodyPr>
          <a:lstStyle/>
          <a:p>
            <a:pPr marL="432000" algn="just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СЦ.1.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Информисање грађана - подизање свести грађана о њиховом значају као пореских обвезника у процесу пописа, наплате и трошење средстава прикупљених кроз порез на имовину</a:t>
            </a:r>
            <a:endParaRPr 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  <a:p>
            <a:pPr marL="432000" algn="just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СЦ.2.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Укључивање грађана у доношење одлука о трошењу буџетских средстава прикупљених по основу пореза на имовину кроз двосмерну комуникацију локална самоуправа-заједница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	</a:t>
            </a:r>
          </a:p>
          <a:p>
            <a:pPr marL="432000" algn="just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СЦ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.3: Одабир и спровођење пројекта који су заједнички одабрали локална самоуправа и грађани и информисање заједнице о резултатима рада</a:t>
            </a:r>
            <a:endParaRPr 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  <a:p>
            <a:pPr marL="432000" algn="just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Сва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три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циља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се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операционализују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кроз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к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онтинуирано 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безбеђ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ивање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информација на 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и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нтернет презентацији града Сомбора и интернет презентацији „Реформа пореза на имов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и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ну у граду Сомбор“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, 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провођење јавн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их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расправ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а,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организовање округлих столова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, о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бјављивање флајера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постера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банера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комуникација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путем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свих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врста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медија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радио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, ТВ,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новине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), и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спитивање мишљења грађана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(анкета) за потребе прикупљања података о проблемима и потребама грађана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представљање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предлога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пројеката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гласање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за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предлоге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пројеката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, о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бјаве на сајту града и друштвеним медијима о  резултатима гласања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,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као и реализација и праћење пројекта/пројеката који су заједнички одабрали локална самоуправа и грађани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.</a:t>
            </a:r>
            <a:endParaRPr lang="sr-Latn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</a:pPr>
            <a:endParaRPr lang="sr-Latn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</a:pP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Font typeface="Wingdings" pitchFamily="2" charset="2"/>
              <a:buChar char="v"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Font typeface="Wingdings" pitchFamily="2" charset="2"/>
              <a:buChar char="v"/>
            </a:pPr>
            <a:endParaRPr lang="sr-Cyrl-RS" sz="1400" dirty="0" smtClean="0"/>
          </a:p>
          <a:p>
            <a:pPr>
              <a:buSzPct val="100000"/>
              <a:buNone/>
            </a:pPr>
            <a:endParaRPr lang="sr-Cyrl-RS" sz="1400" dirty="0" smtClean="0"/>
          </a:p>
          <a:p>
            <a:pPr algn="ctr">
              <a:buSzPct val="100000"/>
              <a:buNone/>
            </a:pPr>
            <a:endParaRPr lang="sr-Latn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28794" y="928670"/>
            <a:ext cx="6562772" cy="1001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432000" algn="ctr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Tx/>
            </a:pPr>
            <a:r>
              <a:rPr kumimoji="0" lang="sr-Latn-RS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sr-Latn-RS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lang="en-US" sz="2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Предлози</a:t>
            </a:r>
            <a:r>
              <a:rPr lang="en-US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2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за</a:t>
            </a:r>
            <a:r>
              <a:rPr lang="en-US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2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превазилажење</a:t>
            </a:r>
            <a:r>
              <a:rPr lang="en-US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2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изазова</a:t>
            </a:r>
            <a:r>
              <a:rPr lang="en-US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у </a:t>
            </a:r>
            <a:r>
              <a:rPr lang="en-US" sz="2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консултовању</a:t>
            </a:r>
            <a:r>
              <a:rPr lang="en-US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2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грађана</a:t>
            </a:r>
            <a:r>
              <a:rPr lang="en-US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о </a:t>
            </a:r>
            <a:r>
              <a:rPr lang="en-US" sz="2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трошењу</a:t>
            </a:r>
            <a:r>
              <a:rPr lang="en-US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2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прикупљених</a:t>
            </a:r>
            <a:r>
              <a:rPr lang="en-US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en-US" sz="2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средстава</a:t>
            </a:r>
            <a:endParaRPr lang="en-US" sz="29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  <a:p>
            <a:pPr marL="228600" lvl="2" indent="-228600">
              <a:spcBef>
                <a:spcPts val="50"/>
              </a:spcBef>
            </a:pP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2" indent="-228600">
              <a:spcBef>
                <a:spcPts val="50"/>
              </a:spcBef>
            </a:pPr>
            <a:endParaRPr lang="ru-RU" sz="17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2" indent="-228600">
              <a:spcBef>
                <a:spcPts val="50"/>
              </a:spcBef>
            </a:pPr>
            <a:endParaRPr lang="sr-Cyrl-RS" sz="19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28600" marR="0" lvl="2" indent="-228600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2910" y="4857760"/>
            <a:ext cx="7500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</a:pPr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Google Shape;64;p1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214346" y="0"/>
            <a:ext cx="257176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34" y="785794"/>
            <a:ext cx="857256" cy="78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64" y="642918"/>
            <a:ext cx="6400816" cy="1143000"/>
          </a:xfrm>
        </p:spPr>
        <p:txBody>
          <a:bodyPr>
            <a:normAutofit/>
          </a:bodyPr>
          <a:lstStyle/>
          <a:p>
            <a:pPr marL="228600" lvl="2" indent="-228600" rtl="0">
              <a:spcBef>
                <a:spcPts val="50"/>
              </a:spcBef>
              <a:defRPr/>
            </a:pPr>
            <a:r>
              <a:rPr lang="sr-Cyrl-R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Предлози за додатном подршком</a:t>
            </a:r>
            <a:br>
              <a:rPr lang="sr-Cyrl-R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sr-Cyrl-R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sr-Cyrl-R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64;p1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214346" y="0"/>
            <a:ext cx="257176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34" y="785794"/>
            <a:ext cx="857256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642910" y="4857760"/>
            <a:ext cx="7500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</a:pPr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5"/>
          </a:xfrm>
        </p:spPr>
        <p:txBody>
          <a:bodyPr>
            <a:noAutofit/>
          </a:bodyPr>
          <a:lstStyle/>
          <a:p>
            <a:pPr algn="ctr">
              <a:spcBef>
                <a:spcPts val="1400"/>
              </a:spcBef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Да ли је и која врста подршке потребна са националног нивоа?</a:t>
            </a:r>
          </a:p>
          <a:p>
            <a:pPr>
              <a:spcBef>
                <a:spcPts val="1400"/>
              </a:spcBef>
              <a:buSzPct val="100000"/>
              <a:buFont typeface="Wingdings" pitchFamily="2" charset="2"/>
              <a:buChar char="v"/>
            </a:pP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Кампања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медија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националном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фреквенцијом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помогла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подизања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свести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грађана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потребама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измирења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пореза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имовину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улагања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прикупљених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средтава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пројекте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општег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интереса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ts val="1400"/>
              </a:spcBef>
              <a:buNone/>
            </a:pP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уради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цивилни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сектор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медији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1400"/>
              </a:spcBef>
              <a:buSzPct val="100000"/>
              <a:buFont typeface="Wingdings" pitchFamily="2" charset="2"/>
              <a:buChar char="v"/>
            </a:pP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Помогне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подизању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свести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грађана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помогне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формулисању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предло</a:t>
            </a: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реализацији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пројеката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општег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интереса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400"/>
              </a:spcBef>
              <a:buNone/>
            </a:pPr>
            <a:endParaRPr lang="sr-Latn-RS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400"/>
              </a:spcBef>
              <a:buNone/>
            </a:pP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каква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подршка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потребна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кроз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пројекте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подржавају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донатори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1400"/>
              </a:spcBef>
              <a:buSzPct val="100000"/>
              <a:buFont typeface="Wingdings" pitchFamily="2" charset="2"/>
              <a:buChar char="v"/>
            </a:pP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Са већим буџетом везаним за промоцију активности сигурно би се видљивост целог пројекта повећала. Суфинансирањем пројеката од стране донатора могли би се финансирати већи и финансијски захтевнији пројекти.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400"/>
              </a:spcBef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1354</Words>
  <Application>Microsoft Office PowerPoint</Application>
  <PresentationFormat>On-screen Show (4:3)</PresentationFormat>
  <Paragraphs>187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 Предузете активности за унапређење прикупљања  пореза на имовину </vt:lpstr>
      <vt:lpstr> Резултати неколико месеци након почетка пописа </vt:lpstr>
      <vt:lpstr>  У оквиру пројекта “Партиципативно буџетирање 2019”, који се већ четврту годину реализује у Граду Сомбору, грађани ће одлучивати о трошењу средстава прикупљених и по основу пореза на имовину </vt:lpstr>
      <vt:lpstr> </vt:lpstr>
      <vt:lpstr> </vt:lpstr>
      <vt:lpstr> </vt:lpstr>
      <vt:lpstr> </vt:lpstr>
      <vt:lpstr>Предлози за додатном подршком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Biserka Jovićevic</dc:creator>
  <cp:lastModifiedBy>Biserka Jovićevic</cp:lastModifiedBy>
  <cp:revision>100</cp:revision>
  <dcterms:created xsi:type="dcterms:W3CDTF">2018-10-25T13:04:27Z</dcterms:created>
  <dcterms:modified xsi:type="dcterms:W3CDTF">2018-10-26T12:53:07Z</dcterms:modified>
</cp:coreProperties>
</file>